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037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B788F-6280-45BD-9215-C5DEEE24B9C3}" type="datetimeFigureOut">
              <a:rPr lang="hu-HU" smtClean="0"/>
              <a:t>2021. 03. 10.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49256-D586-4F86-847B-AB60A3FFDDB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17775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B788F-6280-45BD-9215-C5DEEE24B9C3}" type="datetimeFigureOut">
              <a:rPr lang="hu-HU" smtClean="0"/>
              <a:t>2021. 03. 10.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49256-D586-4F86-847B-AB60A3FFDDB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059764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B788F-6280-45BD-9215-C5DEEE24B9C3}" type="datetimeFigureOut">
              <a:rPr lang="hu-HU" smtClean="0"/>
              <a:t>2021. 03. 10.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49256-D586-4F86-847B-AB60A3FFDDB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305386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B788F-6280-45BD-9215-C5DEEE24B9C3}" type="datetimeFigureOut">
              <a:rPr lang="hu-HU" smtClean="0"/>
              <a:t>2021. 03. 10.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49256-D586-4F86-847B-AB60A3FFDDB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693821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B788F-6280-45BD-9215-C5DEEE24B9C3}" type="datetimeFigureOut">
              <a:rPr lang="hu-HU" smtClean="0"/>
              <a:t>2021. 03. 10.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49256-D586-4F86-847B-AB60A3FFDDB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045379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B788F-6280-45BD-9215-C5DEEE24B9C3}" type="datetimeFigureOut">
              <a:rPr lang="hu-HU" smtClean="0"/>
              <a:t>2021. 03. 10.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49256-D586-4F86-847B-AB60A3FFDDB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477204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B788F-6280-45BD-9215-C5DEEE24B9C3}" type="datetimeFigureOut">
              <a:rPr lang="hu-HU" smtClean="0"/>
              <a:t>2021. 03. 10.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49256-D586-4F86-847B-AB60A3FFDDB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936853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B788F-6280-45BD-9215-C5DEEE24B9C3}" type="datetimeFigureOut">
              <a:rPr lang="hu-HU" smtClean="0"/>
              <a:t>2021. 03. 10.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49256-D586-4F86-847B-AB60A3FFDDB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248236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B788F-6280-45BD-9215-C5DEEE24B9C3}" type="datetimeFigureOut">
              <a:rPr lang="hu-HU" smtClean="0"/>
              <a:t>2021. 03. 10.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49256-D586-4F86-847B-AB60A3FFDDB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672644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B788F-6280-45BD-9215-C5DEEE24B9C3}" type="datetimeFigureOut">
              <a:rPr lang="hu-HU" smtClean="0"/>
              <a:t>2021. 03. 10.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49256-D586-4F86-847B-AB60A3FFDDB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784020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B788F-6280-45BD-9215-C5DEEE24B9C3}" type="datetimeFigureOut">
              <a:rPr lang="hu-HU" smtClean="0"/>
              <a:t>2021. 03. 10.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49256-D586-4F86-847B-AB60A3FFDDB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571726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7B788F-6280-45BD-9215-C5DEEE24B9C3}" type="datetimeFigureOut">
              <a:rPr lang="hu-HU" smtClean="0"/>
              <a:t>2021. 03. 10.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C49256-D586-4F86-847B-AB60A3FFDDB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27994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ordwall.net/hu/resource/1739478/k%C3%B6rnyezetismeret/%C3%A9rz%C3%A9kszervek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hiddenobjectgames.com/game/Find+the+cat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reepik.com/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28000" r="-2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4860032" y="2204864"/>
            <a:ext cx="4678288" cy="2115666"/>
          </a:xfrm>
        </p:spPr>
        <p:txBody>
          <a:bodyPr>
            <a:normAutofit fontScale="9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hu-HU" b="1" dirty="0" smtClean="0">
                <a:solidFill>
                  <a:srgbClr val="FFC000"/>
                </a:solidFill>
                <a:effectLst/>
                <a:latin typeface="Comic Sans MS"/>
                <a:ea typeface="Calibri"/>
                <a:cs typeface="Times New Roman"/>
              </a:rPr>
              <a:t/>
            </a:r>
            <a:br>
              <a:rPr lang="hu-HU" b="1" dirty="0" smtClean="0">
                <a:solidFill>
                  <a:srgbClr val="FFC000"/>
                </a:solidFill>
                <a:effectLst/>
                <a:latin typeface="Comic Sans MS"/>
                <a:ea typeface="Calibri"/>
                <a:cs typeface="Times New Roman"/>
              </a:rPr>
            </a:br>
            <a:r>
              <a:rPr lang="hu-HU" b="1" dirty="0" smtClean="0">
                <a:solidFill>
                  <a:srgbClr val="FFC000"/>
                </a:solidFill>
                <a:effectLst/>
                <a:latin typeface="Comic Sans MS"/>
                <a:ea typeface="Calibri"/>
                <a:cs typeface="Times New Roman"/>
              </a:rPr>
              <a:t/>
            </a:r>
            <a:br>
              <a:rPr lang="hu-HU" b="1" dirty="0" smtClean="0">
                <a:solidFill>
                  <a:srgbClr val="FFC000"/>
                </a:solidFill>
                <a:effectLst/>
                <a:latin typeface="Comic Sans MS"/>
                <a:ea typeface="Calibri"/>
                <a:cs typeface="Times New Roman"/>
              </a:rPr>
            </a:br>
            <a:r>
              <a:rPr lang="hu-HU" b="1" dirty="0">
                <a:solidFill>
                  <a:srgbClr val="FFC000"/>
                </a:solidFill>
                <a:latin typeface="Comic Sans MS"/>
                <a:ea typeface="Calibri"/>
                <a:cs typeface="Times New Roman"/>
              </a:rPr>
              <a:t/>
            </a:r>
            <a:br>
              <a:rPr lang="hu-HU" b="1" dirty="0">
                <a:solidFill>
                  <a:srgbClr val="FFC000"/>
                </a:solidFill>
                <a:latin typeface="Comic Sans MS"/>
                <a:ea typeface="Calibri"/>
                <a:cs typeface="Times New Roman"/>
              </a:rPr>
            </a:br>
            <a:r>
              <a:rPr lang="hu-HU" b="1" dirty="0" smtClean="0">
                <a:solidFill>
                  <a:srgbClr val="FFC000"/>
                </a:solidFill>
                <a:latin typeface="Comic Sans MS"/>
                <a:ea typeface="Calibri"/>
                <a:cs typeface="Times New Roman"/>
              </a:rPr>
              <a:t/>
            </a:r>
            <a:br>
              <a:rPr lang="hu-HU" b="1" dirty="0" smtClean="0">
                <a:solidFill>
                  <a:srgbClr val="FFC000"/>
                </a:solidFill>
                <a:latin typeface="Comic Sans MS"/>
                <a:ea typeface="Calibri"/>
                <a:cs typeface="Times New Roman"/>
              </a:rPr>
            </a:br>
            <a:r>
              <a:rPr lang="hu-HU" b="1" smtClean="0">
                <a:solidFill>
                  <a:srgbClr val="FFC000"/>
                </a:solidFill>
                <a:latin typeface="Comic Sans MS"/>
                <a:ea typeface="Calibri"/>
                <a:cs typeface="Times New Roman"/>
              </a:rPr>
              <a:t/>
            </a:r>
            <a:br>
              <a:rPr lang="hu-HU" b="1" smtClean="0">
                <a:solidFill>
                  <a:srgbClr val="FFC000"/>
                </a:solidFill>
                <a:latin typeface="Comic Sans MS"/>
                <a:ea typeface="Calibri"/>
                <a:cs typeface="Times New Roman"/>
              </a:rPr>
            </a:br>
            <a:r>
              <a:rPr lang="hu-HU" b="1" smtClean="0">
                <a:solidFill>
                  <a:srgbClr val="FFC000"/>
                </a:solidFill>
                <a:latin typeface="Comic Sans MS"/>
                <a:ea typeface="Calibri"/>
                <a:cs typeface="Times New Roman"/>
              </a:rPr>
              <a:t>    </a:t>
            </a:r>
            <a:r>
              <a:rPr lang="hu-HU" sz="2200" b="1" smtClean="0">
                <a:solidFill>
                  <a:srgbClr val="FF0000"/>
                </a:solidFill>
                <a:effectLst/>
                <a:latin typeface="Comic Sans MS" panose="030F0702030302020204" pitchFamily="66" charset="0"/>
                <a:ea typeface="Calibri"/>
                <a:cs typeface="Times New Roman"/>
              </a:rPr>
              <a:t>Kedves </a:t>
            </a:r>
            <a:r>
              <a:rPr lang="hu-HU" sz="2200" b="1" dirty="0" smtClean="0">
                <a:solidFill>
                  <a:srgbClr val="FF0000"/>
                </a:solidFill>
                <a:effectLst/>
                <a:latin typeface="Comic Sans MS" panose="030F0702030302020204" pitchFamily="66" charset="0"/>
                <a:ea typeface="Calibri"/>
                <a:cs typeface="Times New Roman"/>
              </a:rPr>
              <a:t>Gyerekek</a:t>
            </a:r>
            <a:r>
              <a:rPr lang="hu-HU" sz="2200" b="1" dirty="0" smtClean="0">
                <a:solidFill>
                  <a:srgbClr val="FF0000"/>
                </a:solidFill>
                <a:effectLst/>
                <a:latin typeface="Comic Sans MS" panose="030F0702030302020204" pitchFamily="66" charset="0"/>
                <a:ea typeface="Calibri"/>
                <a:cs typeface="Times New Roman"/>
              </a:rPr>
              <a:t>!</a:t>
            </a:r>
            <a:br>
              <a:rPr lang="hu-HU" sz="2200" b="1" dirty="0" smtClean="0">
                <a:solidFill>
                  <a:srgbClr val="FF0000"/>
                </a:solidFill>
                <a:effectLst/>
                <a:latin typeface="Comic Sans MS" panose="030F0702030302020204" pitchFamily="66" charset="0"/>
                <a:ea typeface="Calibri"/>
                <a:cs typeface="Times New Roman"/>
              </a:rPr>
            </a:br>
            <a:r>
              <a:rPr lang="hu-HU" sz="2200" b="1" dirty="0">
                <a:solidFill>
                  <a:srgbClr val="FF0000"/>
                </a:solidFill>
                <a:latin typeface="Comic Sans MS" panose="030F0702030302020204" pitchFamily="66" charset="0"/>
                <a:ea typeface="Calibri"/>
                <a:cs typeface="Times New Roman"/>
              </a:rPr>
              <a:t/>
            </a:r>
            <a:br>
              <a:rPr lang="hu-HU" sz="2200" b="1" dirty="0">
                <a:solidFill>
                  <a:srgbClr val="FF0000"/>
                </a:solidFill>
                <a:latin typeface="Comic Sans MS" panose="030F0702030302020204" pitchFamily="66" charset="0"/>
                <a:ea typeface="Calibri"/>
                <a:cs typeface="Times New Roman"/>
              </a:rPr>
            </a:br>
            <a:r>
              <a:rPr lang="hu-HU" sz="2200" b="1" dirty="0" smtClean="0">
                <a:solidFill>
                  <a:srgbClr val="FF0000"/>
                </a:solidFill>
                <a:latin typeface="Comic Sans MS" panose="030F0702030302020204" pitchFamily="66" charset="0"/>
                <a:ea typeface="Calibri"/>
                <a:cs typeface="Times New Roman"/>
              </a:rPr>
              <a:t>    </a:t>
            </a:r>
            <a:r>
              <a:rPr lang="hu-HU" sz="2200" b="1" dirty="0" smtClean="0">
                <a:solidFill>
                  <a:srgbClr val="FF0000"/>
                </a:solidFill>
                <a:latin typeface="Comic Sans MS" panose="030F0702030302020204" pitchFamily="66" charset="0"/>
                <a:ea typeface="Calibri"/>
                <a:cs typeface="Times New Roman"/>
              </a:rPr>
              <a:t>Szeretettel </a:t>
            </a:r>
            <a:r>
              <a:rPr lang="hu-HU" sz="2200" b="1" dirty="0">
                <a:solidFill>
                  <a:srgbClr val="FF0000"/>
                </a:solidFill>
                <a:latin typeface="Comic Sans MS" panose="030F0702030302020204" pitchFamily="66" charset="0"/>
                <a:ea typeface="Calibri"/>
                <a:cs typeface="Times New Roman"/>
              </a:rPr>
              <a:t>küldöm </a:t>
            </a:r>
            <a:r>
              <a:rPr lang="hu-HU" sz="2200" b="1" dirty="0" smtClean="0">
                <a:solidFill>
                  <a:srgbClr val="FF0000"/>
                </a:solidFill>
                <a:latin typeface="Comic Sans MS" panose="030F0702030302020204" pitchFamily="66" charset="0"/>
                <a:ea typeface="Calibri"/>
                <a:cs typeface="Times New Roman"/>
              </a:rPr>
              <a:t>Nektek</a:t>
            </a:r>
            <a:br>
              <a:rPr lang="hu-HU" sz="2200" b="1" dirty="0" smtClean="0">
                <a:solidFill>
                  <a:srgbClr val="FF0000"/>
                </a:solidFill>
                <a:latin typeface="Comic Sans MS" panose="030F0702030302020204" pitchFamily="66" charset="0"/>
                <a:ea typeface="Calibri"/>
                <a:cs typeface="Times New Roman"/>
              </a:rPr>
            </a:br>
            <a:r>
              <a:rPr lang="hu-HU" sz="2200" b="1" dirty="0" smtClean="0">
                <a:solidFill>
                  <a:srgbClr val="FF0000"/>
                </a:solidFill>
                <a:latin typeface="Comic Sans MS" panose="030F0702030302020204" pitchFamily="66" charset="0"/>
                <a:ea typeface="Calibri"/>
                <a:cs typeface="Times New Roman"/>
              </a:rPr>
              <a:t>     ezeket </a:t>
            </a:r>
            <a:r>
              <a:rPr lang="hu-HU" sz="2200" b="1" dirty="0">
                <a:solidFill>
                  <a:srgbClr val="FF0000"/>
                </a:solidFill>
                <a:latin typeface="Comic Sans MS" panose="030F0702030302020204" pitchFamily="66" charset="0"/>
                <a:ea typeface="Calibri"/>
                <a:cs typeface="Times New Roman"/>
              </a:rPr>
              <a:t>a kis feladatokat!	</a:t>
            </a:r>
            <a:r>
              <a:rPr lang="hu-HU" sz="2200" b="1" dirty="0" smtClean="0">
                <a:solidFill>
                  <a:srgbClr val="FF0000"/>
                </a:solidFill>
                <a:latin typeface="Comic Sans MS" panose="030F0702030302020204" pitchFamily="66" charset="0"/>
                <a:ea typeface="Calibri"/>
                <a:cs typeface="Times New Roman"/>
              </a:rPr>
              <a:t/>
            </a:r>
            <a:br>
              <a:rPr lang="hu-HU" sz="2200" b="1" dirty="0" smtClean="0">
                <a:solidFill>
                  <a:srgbClr val="FF0000"/>
                </a:solidFill>
                <a:latin typeface="Comic Sans MS" panose="030F0702030302020204" pitchFamily="66" charset="0"/>
                <a:ea typeface="Calibri"/>
                <a:cs typeface="Times New Roman"/>
              </a:rPr>
            </a:br>
            <a:r>
              <a:rPr lang="hu-HU" sz="2200" b="1" dirty="0">
                <a:solidFill>
                  <a:srgbClr val="FF0000"/>
                </a:solidFill>
                <a:latin typeface="Comic Sans MS" panose="030F0702030302020204" pitchFamily="66" charset="0"/>
                <a:ea typeface="Calibri"/>
                <a:cs typeface="Times New Roman"/>
              </a:rPr>
              <a:t/>
            </a:r>
            <a:br>
              <a:rPr lang="hu-HU" sz="2200" b="1" dirty="0">
                <a:solidFill>
                  <a:srgbClr val="FF0000"/>
                </a:solidFill>
                <a:latin typeface="Comic Sans MS" panose="030F0702030302020204" pitchFamily="66" charset="0"/>
                <a:ea typeface="Calibri"/>
                <a:cs typeface="Times New Roman"/>
              </a:rPr>
            </a:br>
            <a:r>
              <a:rPr lang="hu-HU" sz="2200" b="1" dirty="0" smtClean="0">
                <a:solidFill>
                  <a:srgbClr val="FF0000"/>
                </a:solidFill>
                <a:latin typeface="Comic Sans MS" panose="030F0702030302020204" pitchFamily="66" charset="0"/>
                <a:ea typeface="Calibri"/>
                <a:cs typeface="Times New Roman"/>
              </a:rPr>
              <a:t>    Dóri </a:t>
            </a:r>
            <a:r>
              <a:rPr lang="hu-HU" sz="2200" b="1" dirty="0">
                <a:solidFill>
                  <a:srgbClr val="FF0000"/>
                </a:solidFill>
                <a:latin typeface="Comic Sans MS" panose="030F0702030302020204" pitchFamily="66" charset="0"/>
                <a:ea typeface="Calibri"/>
                <a:cs typeface="Times New Roman"/>
              </a:rPr>
              <a:t>néni</a:t>
            </a:r>
            <a:br>
              <a:rPr lang="hu-HU" sz="2200" b="1" dirty="0">
                <a:solidFill>
                  <a:srgbClr val="FF0000"/>
                </a:solidFill>
                <a:latin typeface="Comic Sans MS" panose="030F0702030302020204" pitchFamily="66" charset="0"/>
                <a:ea typeface="Calibri"/>
                <a:cs typeface="Times New Roman"/>
              </a:rPr>
            </a:br>
            <a:r>
              <a:rPr lang="hu-HU" sz="2200" b="1" dirty="0" smtClean="0">
                <a:solidFill>
                  <a:srgbClr val="FF0000"/>
                </a:solidFill>
                <a:latin typeface="Comic Sans MS" panose="030F0702030302020204" pitchFamily="66" charset="0"/>
                <a:ea typeface="Calibri"/>
                <a:cs typeface="Times New Roman"/>
              </a:rPr>
              <a:t>     </a:t>
            </a:r>
            <a:r>
              <a:rPr lang="hu-HU" sz="2200" b="1" dirty="0" err="1" smtClean="0">
                <a:solidFill>
                  <a:srgbClr val="FF0000"/>
                </a:solidFill>
                <a:latin typeface="Comic Sans MS" panose="030F0702030302020204" pitchFamily="66" charset="0"/>
                <a:ea typeface="Calibri"/>
                <a:cs typeface="Times New Roman"/>
              </a:rPr>
              <a:t>csikdorineni</a:t>
            </a:r>
            <a:r>
              <a:rPr lang="hu-HU" sz="2200" b="1" dirty="0" smtClean="0">
                <a:solidFill>
                  <a:srgbClr val="FF0000"/>
                </a:solidFill>
                <a:latin typeface="Comic Sans MS" panose="030F0702030302020204" pitchFamily="66" charset="0"/>
                <a:ea typeface="Calibri"/>
                <a:cs typeface="Times New Roman"/>
              </a:rPr>
              <a:t>@</a:t>
            </a:r>
            <a:r>
              <a:rPr lang="hu-HU" sz="2200" b="1" dirty="0" err="1" smtClean="0">
                <a:solidFill>
                  <a:srgbClr val="FF0000"/>
                </a:solidFill>
                <a:latin typeface="Comic Sans MS" panose="030F0702030302020204" pitchFamily="66" charset="0"/>
                <a:ea typeface="Calibri"/>
                <a:cs typeface="Times New Roman"/>
              </a:rPr>
              <a:t>gmail.com</a:t>
            </a:r>
            <a:r>
              <a:rPr lang="hu-HU" sz="2000" dirty="0">
                <a:solidFill>
                  <a:srgbClr val="FF0000"/>
                </a:solidFill>
                <a:latin typeface="Comic Sans MS" panose="030F0702030302020204" pitchFamily="66" charset="0"/>
                <a:ea typeface="Calibri"/>
                <a:cs typeface="Times New Roman"/>
              </a:rPr>
              <a:t/>
            </a:r>
            <a:br>
              <a:rPr lang="hu-HU" sz="2000" dirty="0">
                <a:solidFill>
                  <a:srgbClr val="FF0000"/>
                </a:solidFill>
                <a:latin typeface="Comic Sans MS" panose="030F0702030302020204" pitchFamily="66" charset="0"/>
                <a:ea typeface="Calibri"/>
                <a:cs typeface="Times New Roman"/>
              </a:rPr>
            </a:br>
            <a:r>
              <a:rPr lang="hu-HU" sz="2000" b="1" dirty="0" smtClean="0">
                <a:solidFill>
                  <a:srgbClr val="FF0000"/>
                </a:solidFill>
                <a:effectLst/>
                <a:latin typeface="Comic Sans MS" panose="030F0702030302020204" pitchFamily="66" charset="0"/>
                <a:ea typeface="Calibri"/>
                <a:cs typeface="Times New Roman"/>
              </a:rPr>
              <a:t/>
            </a:r>
            <a:br>
              <a:rPr lang="hu-HU" sz="2000" b="1" dirty="0" smtClean="0">
                <a:solidFill>
                  <a:srgbClr val="FF0000"/>
                </a:solidFill>
                <a:effectLst/>
                <a:latin typeface="Comic Sans MS" panose="030F0702030302020204" pitchFamily="66" charset="0"/>
                <a:ea typeface="Calibri"/>
                <a:cs typeface="Times New Roman"/>
              </a:rPr>
            </a:br>
            <a:r>
              <a:rPr lang="hu-HU" sz="4000" dirty="0">
                <a:solidFill>
                  <a:schemeClr val="bg1"/>
                </a:solidFill>
                <a:ea typeface="Calibri"/>
                <a:cs typeface="Times New Roman"/>
              </a:rPr>
              <a:t/>
            </a:r>
            <a:br>
              <a:rPr lang="hu-HU" sz="4000" dirty="0">
                <a:solidFill>
                  <a:schemeClr val="bg1"/>
                </a:solidFill>
                <a:ea typeface="Calibri"/>
                <a:cs typeface="Times New Roman"/>
              </a:rPr>
            </a:br>
            <a:r>
              <a:rPr lang="hu-HU" sz="4000" dirty="0" smtClean="0">
                <a:solidFill>
                  <a:schemeClr val="bg1"/>
                </a:solidFill>
                <a:ea typeface="Calibri"/>
                <a:cs typeface="Times New Roman"/>
              </a:rPr>
              <a:t/>
            </a:r>
            <a:br>
              <a:rPr lang="hu-HU" sz="4000" dirty="0" smtClean="0">
                <a:solidFill>
                  <a:schemeClr val="bg1"/>
                </a:solidFill>
                <a:ea typeface="Calibri"/>
                <a:cs typeface="Times New Roman"/>
              </a:rPr>
            </a:br>
            <a:r>
              <a:rPr lang="hu-HU" sz="4000" dirty="0">
                <a:solidFill>
                  <a:schemeClr val="bg1"/>
                </a:solidFill>
                <a:ea typeface="Calibri"/>
                <a:cs typeface="Times New Roman"/>
              </a:rPr>
              <a:t/>
            </a:r>
            <a:br>
              <a:rPr lang="hu-HU" sz="4000" dirty="0">
                <a:solidFill>
                  <a:schemeClr val="bg1"/>
                </a:solidFill>
                <a:ea typeface="Calibri"/>
                <a:cs typeface="Times New Roman"/>
              </a:rPr>
            </a:br>
            <a:r>
              <a:rPr lang="hu-HU" sz="4000" dirty="0">
                <a:solidFill>
                  <a:schemeClr val="bg1"/>
                </a:solidFill>
                <a:ea typeface="Calibri"/>
                <a:cs typeface="Times New Roman"/>
              </a:rPr>
              <a:t/>
            </a:r>
            <a:br>
              <a:rPr lang="hu-HU" sz="4000" dirty="0">
                <a:solidFill>
                  <a:schemeClr val="bg1"/>
                </a:solidFill>
                <a:ea typeface="Calibri"/>
                <a:cs typeface="Times New Roman"/>
              </a:rPr>
            </a:br>
            <a:endParaRPr lang="hu-HU" sz="4000" dirty="0">
              <a:solidFill>
                <a:schemeClr val="bg1"/>
              </a:solidFill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963552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sz="3600" b="1" dirty="0" smtClean="0">
                <a:solidFill>
                  <a:srgbClr val="FFFF00"/>
                </a:solidFill>
                <a:latin typeface="Comic Sans MS" panose="030F0702030302020204" pitchFamily="66" charset="0"/>
              </a:rPr>
              <a:t/>
            </a:r>
            <a:br>
              <a:rPr lang="hu-HU" sz="3600" b="1" dirty="0" smtClean="0">
                <a:solidFill>
                  <a:srgbClr val="FFFF00"/>
                </a:solidFill>
                <a:latin typeface="Comic Sans MS" panose="030F0702030302020204" pitchFamily="66" charset="0"/>
              </a:rPr>
            </a:br>
            <a:r>
              <a:rPr lang="hu-HU" sz="3600" b="1" dirty="0" smtClean="0">
                <a:solidFill>
                  <a:srgbClr val="FFFF00"/>
                </a:solidFill>
                <a:latin typeface="Comic Sans MS" panose="030F0702030302020204" pitchFamily="66" charset="0"/>
              </a:rPr>
              <a:t>Mit láttok a képeken?</a:t>
            </a:r>
            <a:br>
              <a:rPr lang="hu-HU" sz="3600" b="1" dirty="0" smtClean="0">
                <a:solidFill>
                  <a:srgbClr val="FFFF00"/>
                </a:solidFill>
                <a:latin typeface="Comic Sans MS" panose="030F0702030302020204" pitchFamily="66" charset="0"/>
              </a:rPr>
            </a:br>
            <a:r>
              <a:rPr lang="hu-HU" sz="3600" b="1" dirty="0">
                <a:solidFill>
                  <a:srgbClr val="FFFF00"/>
                </a:solidFill>
                <a:latin typeface="Comic Sans MS" panose="030F0702030302020204" pitchFamily="66" charset="0"/>
              </a:rPr>
              <a:t/>
            </a:r>
            <a:br>
              <a:rPr lang="hu-HU" sz="3600" b="1" dirty="0">
                <a:solidFill>
                  <a:srgbClr val="FFFF00"/>
                </a:solidFill>
                <a:latin typeface="Comic Sans MS" panose="030F0702030302020204" pitchFamily="66" charset="0"/>
              </a:rPr>
            </a:br>
            <a:r>
              <a:rPr lang="hu-HU" sz="3600" b="1" dirty="0" smtClean="0">
                <a:solidFill>
                  <a:srgbClr val="FFFF00"/>
                </a:solidFill>
                <a:latin typeface="Comic Sans MS" panose="030F0702030302020204" pitchFamily="66" charset="0"/>
              </a:rPr>
              <a:t>Melyik érzékszerv mire való?</a:t>
            </a:r>
            <a:br>
              <a:rPr lang="hu-HU" sz="3600" b="1" dirty="0" smtClean="0">
                <a:solidFill>
                  <a:srgbClr val="FFFF00"/>
                </a:solidFill>
                <a:latin typeface="Comic Sans MS" panose="030F0702030302020204" pitchFamily="66" charset="0"/>
              </a:rPr>
            </a:br>
            <a:r>
              <a:rPr lang="hu-HU" dirty="0" smtClean="0"/>
              <a:t> </a:t>
            </a:r>
            <a:endParaRPr lang="hu-HU" dirty="0"/>
          </a:p>
        </p:txBody>
      </p:sp>
      <p:pic>
        <p:nvPicPr>
          <p:cNvPr id="4" name="Tartalom helye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1760" y="1772816"/>
            <a:ext cx="4472751" cy="3734747"/>
          </a:xfrm>
        </p:spPr>
      </p:pic>
    </p:spTree>
    <p:extLst>
      <p:ext uri="{BB962C8B-B14F-4D97-AF65-F5344CB8AC3E}">
        <p14:creationId xmlns:p14="http://schemas.microsoft.com/office/powerpoint/2010/main" val="3928223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2800" b="1" dirty="0" smtClean="0">
                <a:solidFill>
                  <a:srgbClr val="FFFF00"/>
                </a:solidFill>
                <a:latin typeface="Comic Sans MS" panose="030F0702030302020204" pitchFamily="66" charset="0"/>
              </a:rPr>
              <a:t/>
            </a:r>
            <a:br>
              <a:rPr lang="hu-HU" sz="2800" b="1" dirty="0" smtClean="0">
                <a:solidFill>
                  <a:srgbClr val="FFFF00"/>
                </a:solidFill>
                <a:latin typeface="Comic Sans MS" panose="030F0702030302020204" pitchFamily="66" charset="0"/>
              </a:rPr>
            </a:br>
            <a:r>
              <a:rPr lang="hu-HU" sz="2800" b="1" dirty="0" smtClean="0">
                <a:solidFill>
                  <a:srgbClr val="FFFF00"/>
                </a:solidFill>
                <a:latin typeface="Comic Sans MS" panose="030F0702030302020204" pitchFamily="66" charset="0"/>
              </a:rPr>
              <a:t>Melyik állítás igaz rád leginkább? </a:t>
            </a:r>
            <a:br>
              <a:rPr lang="hu-HU" sz="2800" b="1" dirty="0" smtClean="0">
                <a:solidFill>
                  <a:srgbClr val="FFFF00"/>
                </a:solidFill>
                <a:latin typeface="Comic Sans MS" panose="030F0702030302020204" pitchFamily="66" charset="0"/>
              </a:rPr>
            </a:br>
            <a:r>
              <a:rPr lang="hu-HU" sz="2800" b="1" dirty="0" smtClean="0">
                <a:solidFill>
                  <a:srgbClr val="FFFF00"/>
                </a:solidFill>
                <a:latin typeface="Comic Sans MS" panose="030F0702030302020204" pitchFamily="66" charset="0"/>
              </a:rPr>
              <a:t>Igaz-vagy hamis?</a:t>
            </a:r>
            <a:br>
              <a:rPr lang="hu-HU" sz="2800" b="1" dirty="0" smtClean="0">
                <a:solidFill>
                  <a:srgbClr val="FFFF00"/>
                </a:solidFill>
                <a:latin typeface="Comic Sans MS" panose="030F0702030302020204" pitchFamily="66" charset="0"/>
              </a:rPr>
            </a:br>
            <a:r>
              <a:rPr lang="hu-HU" sz="2800" b="1" dirty="0" smtClean="0">
                <a:solidFill>
                  <a:srgbClr val="FFFF00"/>
                </a:solidFill>
                <a:latin typeface="Comic Sans MS" panose="030F0702030302020204" pitchFamily="66" charset="0"/>
              </a:rPr>
              <a:t>Írd le azokat, amelyek igazak Rád!</a:t>
            </a:r>
            <a:r>
              <a:rPr lang="hu-HU" sz="3600" b="1" dirty="0" smtClean="0">
                <a:solidFill>
                  <a:srgbClr val="FFFF00"/>
                </a:solidFill>
                <a:latin typeface="Comic Sans MS" panose="030F0702030302020204" pitchFamily="66" charset="0"/>
              </a:rPr>
              <a:t/>
            </a:r>
            <a:br>
              <a:rPr lang="hu-HU" sz="3600" b="1" dirty="0" smtClean="0">
                <a:solidFill>
                  <a:srgbClr val="FFFF00"/>
                </a:solidFill>
                <a:latin typeface="Comic Sans MS" panose="030F0702030302020204" pitchFamily="66" charset="0"/>
              </a:rPr>
            </a:br>
            <a:endParaRPr lang="hu-HU" sz="3600" b="1" dirty="0">
              <a:solidFill>
                <a:srgbClr val="FFFF0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endParaRPr lang="hu-HU" sz="2800" b="1" dirty="0" smtClean="0">
              <a:solidFill>
                <a:srgbClr val="FFFF00"/>
              </a:solidFill>
              <a:latin typeface="Comic Sans MS" panose="030F0702030302020204" pitchFamily="66" charset="0"/>
            </a:endParaRPr>
          </a:p>
          <a:p>
            <a:r>
              <a:rPr lang="hu-HU" sz="2800" b="1" dirty="0" smtClean="0">
                <a:solidFill>
                  <a:srgbClr val="FFFF00"/>
                </a:solidFill>
                <a:latin typeface="Comic Sans MS" panose="030F0702030302020204" pitchFamily="66" charset="0"/>
              </a:rPr>
              <a:t>Nagyon zavar, ha valami hangos.___</a:t>
            </a:r>
          </a:p>
          <a:p>
            <a:r>
              <a:rPr lang="hu-HU" sz="2800" b="1" dirty="0" smtClean="0">
                <a:solidFill>
                  <a:srgbClr val="FFFF00"/>
                </a:solidFill>
                <a:latin typeface="Comic Sans MS" panose="030F0702030302020204" pitchFamily="66" charset="0"/>
              </a:rPr>
              <a:t>Nem szeretem, ha túl erős a fény.__</a:t>
            </a:r>
          </a:p>
          <a:p>
            <a:r>
              <a:rPr lang="hu-HU" sz="2800" b="1" dirty="0" smtClean="0">
                <a:solidFill>
                  <a:srgbClr val="FFFF00"/>
                </a:solidFill>
                <a:latin typeface="Comic Sans MS" panose="030F0702030302020204" pitchFamily="66" charset="0"/>
              </a:rPr>
              <a:t>Bizonyos hangoktól ideges leszek.__</a:t>
            </a:r>
          </a:p>
          <a:p>
            <a:r>
              <a:rPr lang="hu-HU" sz="2800" b="1" dirty="0" smtClean="0">
                <a:solidFill>
                  <a:srgbClr val="FFFF00"/>
                </a:solidFill>
                <a:latin typeface="Comic Sans MS" panose="030F0702030302020204" pitchFamily="66" charset="0"/>
              </a:rPr>
              <a:t>Vannak szagok, amiket nehezen viselek el.__</a:t>
            </a:r>
          </a:p>
          <a:p>
            <a:r>
              <a:rPr lang="hu-HU" sz="2800" b="1" dirty="0" smtClean="0">
                <a:solidFill>
                  <a:srgbClr val="FFFF00"/>
                </a:solidFill>
                <a:latin typeface="Comic Sans MS" panose="030F0702030302020204" pitchFamily="66" charset="0"/>
              </a:rPr>
              <a:t>Nem szeretem a savanyú ízű dolgokat.__</a:t>
            </a:r>
          </a:p>
          <a:p>
            <a:r>
              <a:rPr lang="hu-HU" sz="2800" b="1" dirty="0" smtClean="0">
                <a:solidFill>
                  <a:srgbClr val="FFFF00"/>
                </a:solidFill>
                <a:latin typeface="Comic Sans MS" panose="030F0702030302020204" pitchFamily="66" charset="0"/>
              </a:rPr>
              <a:t>Szeretem</a:t>
            </a:r>
            <a:r>
              <a:rPr lang="hu-HU" sz="2800" b="1" dirty="0">
                <a:solidFill>
                  <a:srgbClr val="FFFF00"/>
                </a:solidFill>
                <a:latin typeface="Comic Sans MS" panose="030F0702030302020204" pitchFamily="66" charset="0"/>
              </a:rPr>
              <a:t> </a:t>
            </a:r>
            <a:r>
              <a:rPr lang="hu-HU" sz="2800" b="1" dirty="0" smtClean="0">
                <a:solidFill>
                  <a:srgbClr val="FFFF00"/>
                </a:solidFill>
                <a:latin typeface="Comic Sans MS" panose="030F0702030302020204" pitchFamily="66" charset="0"/>
              </a:rPr>
              <a:t>megsimogatni az állatokat.__</a:t>
            </a:r>
            <a:endParaRPr lang="hu-HU" b="1" dirty="0" smtClean="0">
              <a:solidFill>
                <a:srgbClr val="FFFF00"/>
              </a:solidFill>
              <a:latin typeface="Comic Sans MS" panose="030F0702030302020204" pitchFamily="66" charset="0"/>
            </a:endParaRPr>
          </a:p>
          <a:p>
            <a:r>
              <a:rPr lang="hu-HU" sz="2800" b="1" dirty="0" smtClean="0">
                <a:solidFill>
                  <a:srgbClr val="FFFF00"/>
                </a:solidFill>
                <a:latin typeface="Comic Sans MS" panose="030F0702030302020204" pitchFamily="66" charset="0"/>
              </a:rPr>
              <a:t>Azt hiszem, édesszájú vagyok, mert nagyon szeretem az édességeket!__</a:t>
            </a:r>
          </a:p>
          <a:p>
            <a:endParaRPr lang="hu-HU" sz="2800" b="1" dirty="0" smtClean="0">
              <a:solidFill>
                <a:srgbClr val="FFFF00"/>
              </a:solidFill>
              <a:latin typeface="Comic Sans MS" panose="030F0702030302020204" pitchFamily="66" charset="0"/>
            </a:endParaRPr>
          </a:p>
          <a:p>
            <a:endParaRPr lang="hu-HU" sz="2800" b="1" dirty="0" smtClean="0">
              <a:solidFill>
                <a:srgbClr val="FFFF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5367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95536" y="105273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hu-HU" sz="3100" b="1" dirty="0" smtClean="0">
                <a:solidFill>
                  <a:srgbClr val="FFFF00"/>
                </a:solidFill>
                <a:latin typeface="Comic Sans MS" panose="030F0702030302020204" pitchFamily="66" charset="0"/>
              </a:rPr>
              <a:t/>
            </a:r>
            <a:br>
              <a:rPr lang="hu-HU" sz="3100" b="1" dirty="0" smtClean="0">
                <a:solidFill>
                  <a:srgbClr val="FFFF00"/>
                </a:solidFill>
                <a:latin typeface="Comic Sans MS" panose="030F0702030302020204" pitchFamily="66" charset="0"/>
              </a:rPr>
            </a:br>
            <a:r>
              <a:rPr lang="hu-HU" sz="3100" b="1" dirty="0" smtClean="0">
                <a:solidFill>
                  <a:srgbClr val="FFFF00"/>
                </a:solidFill>
                <a:latin typeface="Comic Sans MS" panose="030F0702030302020204" pitchFamily="66" charset="0"/>
              </a:rPr>
              <a:t>Játék! </a:t>
            </a:r>
            <a:br>
              <a:rPr lang="hu-HU" sz="3100" b="1" dirty="0" smtClean="0">
                <a:solidFill>
                  <a:srgbClr val="FFFF00"/>
                </a:solidFill>
                <a:latin typeface="Comic Sans MS" panose="030F0702030302020204" pitchFamily="66" charset="0"/>
              </a:rPr>
            </a:br>
            <a:r>
              <a:rPr lang="hu-HU" sz="3100" b="1" dirty="0" smtClean="0">
                <a:solidFill>
                  <a:srgbClr val="FFFF00"/>
                </a:solidFill>
                <a:latin typeface="Comic Sans MS" panose="030F0702030302020204" pitchFamily="66" charset="0"/>
              </a:rPr>
              <a:t>Csoportosíts!</a:t>
            </a:r>
            <a:br>
              <a:rPr lang="hu-HU" sz="3100" b="1" dirty="0" smtClean="0">
                <a:solidFill>
                  <a:srgbClr val="FFFF00"/>
                </a:solidFill>
                <a:latin typeface="Comic Sans MS" panose="030F0702030302020204" pitchFamily="66" charset="0"/>
              </a:rPr>
            </a:br>
            <a:r>
              <a:rPr lang="hu-HU" sz="3100" b="1" dirty="0" smtClean="0">
                <a:solidFill>
                  <a:srgbClr val="FFFF00"/>
                </a:solidFill>
                <a:latin typeface="Comic Sans MS" panose="030F0702030302020204" pitchFamily="66" charset="0"/>
              </a:rPr>
              <a:t>Tedd</a:t>
            </a:r>
            <a:br>
              <a:rPr lang="hu-HU" sz="3100" b="1" dirty="0" smtClean="0">
                <a:solidFill>
                  <a:srgbClr val="FFFF00"/>
                </a:solidFill>
                <a:latin typeface="Comic Sans MS" panose="030F0702030302020204" pitchFamily="66" charset="0"/>
              </a:rPr>
            </a:br>
            <a:r>
              <a:rPr lang="hu-HU" sz="3100" b="1" dirty="0" smtClean="0">
                <a:solidFill>
                  <a:srgbClr val="FFFF00"/>
                </a:solidFill>
                <a:latin typeface="Comic Sans MS" panose="030F0702030302020204" pitchFamily="66" charset="0"/>
              </a:rPr>
              <a:t> a képeket a hozzá </a:t>
            </a:r>
            <a:r>
              <a:rPr lang="hu-HU" sz="3100" b="1" smtClean="0">
                <a:solidFill>
                  <a:srgbClr val="FFFF00"/>
                </a:solidFill>
                <a:latin typeface="Comic Sans MS" panose="030F0702030302020204" pitchFamily="66" charset="0"/>
              </a:rPr>
              <a:t>tartozó érzékszervhez!</a:t>
            </a:r>
            <a:r>
              <a:rPr lang="hu-HU" sz="4000" b="1" dirty="0">
                <a:solidFill>
                  <a:srgbClr val="FFFF00"/>
                </a:solidFill>
                <a:latin typeface="Comic Sans MS" panose="030F0702030302020204" pitchFamily="66" charset="0"/>
              </a:rPr>
              <a:t/>
            </a:r>
            <a:br>
              <a:rPr lang="hu-HU" sz="4000" b="1" dirty="0">
                <a:solidFill>
                  <a:srgbClr val="FFFF00"/>
                </a:solidFill>
                <a:latin typeface="Comic Sans MS" panose="030F0702030302020204" pitchFamily="66" charset="0"/>
              </a:rPr>
            </a:br>
            <a:r>
              <a:rPr lang="hu-HU" sz="4000" b="1" dirty="0" smtClean="0">
                <a:solidFill>
                  <a:srgbClr val="FFFF00"/>
                </a:solidFill>
                <a:latin typeface="Comic Sans MS" panose="030F0702030302020204" pitchFamily="66" charset="0"/>
              </a:rPr>
              <a:t/>
            </a:r>
            <a:br>
              <a:rPr lang="hu-HU" sz="4000" b="1" dirty="0" smtClean="0">
                <a:solidFill>
                  <a:srgbClr val="FFFF00"/>
                </a:solidFill>
                <a:latin typeface="Comic Sans MS" panose="030F0702030302020204" pitchFamily="66" charset="0"/>
              </a:rPr>
            </a:br>
            <a:endParaRPr lang="hu-HU" sz="4000" b="1" dirty="0">
              <a:solidFill>
                <a:srgbClr val="FFFF0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2708920"/>
            <a:ext cx="7931224" cy="3917031"/>
          </a:xfrm>
          <a:solidFill>
            <a:srgbClr val="FFFF00"/>
          </a:solidFill>
        </p:spPr>
        <p:txBody>
          <a:bodyPr>
            <a:normAutofit/>
          </a:bodyPr>
          <a:lstStyle/>
          <a:p>
            <a:pPr marL="0" indent="0">
              <a:buNone/>
            </a:pPr>
            <a:endParaRPr lang="hu-HU" dirty="0" smtClean="0">
              <a:hlinkClick r:id="rId2"/>
            </a:endParaRPr>
          </a:p>
          <a:p>
            <a:pPr marL="0" indent="0">
              <a:buNone/>
            </a:pPr>
            <a:endParaRPr lang="hu-HU" dirty="0" smtClean="0">
              <a:hlinkClick r:id="rId2"/>
            </a:endParaRPr>
          </a:p>
          <a:p>
            <a:pPr marL="0" indent="0">
              <a:buNone/>
            </a:pPr>
            <a:r>
              <a:rPr lang="hu-HU" dirty="0" smtClean="0">
                <a:hlinkClick r:id="rId2"/>
              </a:rPr>
              <a:t>https://wordwall.net/hu/resource/1739478/k%C3%B6rnyezetismeret/%C3%A9rz%C3%A9kszervek</a:t>
            </a:r>
            <a:endParaRPr lang="hu-HU" dirty="0" smtClean="0"/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endParaRPr lang="hu-HU" dirty="0" smtClean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476038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sz="3600" b="1" dirty="0" smtClean="0">
                <a:solidFill>
                  <a:srgbClr val="FFFF00"/>
                </a:solidFill>
                <a:latin typeface="Comic Sans MS" panose="030F0702030302020204" pitchFamily="66" charset="0"/>
              </a:rPr>
              <a:t>Fejezd be a mondatokat!</a:t>
            </a:r>
            <a:br>
              <a:rPr lang="hu-HU" sz="3600" b="1" dirty="0" smtClean="0">
                <a:solidFill>
                  <a:srgbClr val="FFFF00"/>
                </a:solidFill>
                <a:latin typeface="Comic Sans MS" panose="030F0702030302020204" pitchFamily="66" charset="0"/>
              </a:rPr>
            </a:br>
            <a:r>
              <a:rPr lang="hu-HU" sz="3600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Csak a számokat írd fel és a szót!</a:t>
            </a:r>
            <a:endParaRPr lang="hu-HU" sz="3600" b="1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hu-HU" sz="2800" b="1" dirty="0" smtClean="0">
                <a:solidFill>
                  <a:srgbClr val="FFFF00"/>
                </a:solidFill>
                <a:latin typeface="Comic Sans MS" panose="030F0702030302020204" pitchFamily="66" charset="0"/>
              </a:rPr>
              <a:t>1.A kedvenc színem most a…………………………</a:t>
            </a:r>
          </a:p>
          <a:p>
            <a:pPr marL="0" indent="0">
              <a:buNone/>
            </a:pPr>
            <a:endParaRPr lang="hu-HU" sz="2800" b="1" dirty="0" smtClean="0">
              <a:solidFill>
                <a:srgbClr val="FFFF00"/>
              </a:solidFill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hu-HU" sz="2800" b="1" dirty="0" smtClean="0">
                <a:solidFill>
                  <a:srgbClr val="FFFF00"/>
                </a:solidFill>
                <a:latin typeface="Comic Sans MS" panose="030F0702030302020204" pitchFamily="66" charset="0"/>
              </a:rPr>
              <a:t>2.Egy finom sütiben kell, hogy legyen………….</a:t>
            </a:r>
          </a:p>
          <a:p>
            <a:pPr marL="0" indent="0">
              <a:buNone/>
            </a:pPr>
            <a:endParaRPr lang="hu-HU" sz="2800" b="1" dirty="0" smtClean="0">
              <a:solidFill>
                <a:srgbClr val="FFFF00"/>
              </a:solidFill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hu-HU" sz="2800" b="1" dirty="0" smtClean="0">
                <a:solidFill>
                  <a:srgbClr val="FFFF00"/>
                </a:solidFill>
                <a:latin typeface="Comic Sans MS" panose="030F0702030302020204" pitchFamily="66" charset="0"/>
              </a:rPr>
              <a:t>3.Ha valaki a közelemben zenét hallgat,én…………………………….</a:t>
            </a:r>
          </a:p>
          <a:p>
            <a:pPr marL="0" indent="0">
              <a:buNone/>
            </a:pPr>
            <a:endParaRPr lang="hu-HU" sz="2800" b="1" dirty="0" smtClean="0">
              <a:solidFill>
                <a:srgbClr val="FFFF00"/>
              </a:solidFill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hu-HU" sz="2800" b="1" dirty="0" smtClean="0">
                <a:solidFill>
                  <a:srgbClr val="FFFF00"/>
                </a:solidFill>
                <a:latin typeface="Comic Sans MS" panose="030F0702030302020204" pitchFamily="66" charset="0"/>
              </a:rPr>
              <a:t>4.A puha plüss állatok szerintem………………….</a:t>
            </a:r>
          </a:p>
          <a:p>
            <a:pPr marL="0" indent="0">
              <a:buNone/>
            </a:pPr>
            <a:endParaRPr lang="hu-HU" sz="2800" b="1" dirty="0" smtClean="0">
              <a:solidFill>
                <a:srgbClr val="FFFF00"/>
              </a:solidFill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hu-HU" sz="2800" b="1" dirty="0" smtClean="0">
                <a:solidFill>
                  <a:srgbClr val="FFFF00"/>
                </a:solidFill>
                <a:latin typeface="Comic Sans MS" panose="030F0702030302020204" pitchFamily="66" charset="0"/>
              </a:rPr>
              <a:t>5.Szeretem ha a ruhám mindig……………………..</a:t>
            </a:r>
          </a:p>
          <a:p>
            <a:pPr marL="0" indent="0">
              <a:buNone/>
            </a:pPr>
            <a:endParaRPr lang="hu-HU" sz="2800" b="1" dirty="0" smtClean="0">
              <a:solidFill>
                <a:srgbClr val="FFFF00"/>
              </a:solidFill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hu-HU" sz="2800" b="1" dirty="0" smtClean="0">
                <a:solidFill>
                  <a:srgbClr val="FFFF00"/>
                </a:solidFill>
                <a:latin typeface="Comic Sans MS" panose="030F0702030302020204" pitchFamily="66" charset="0"/>
              </a:rPr>
              <a:t>6. A kedvenc ennivalóm…………………………</a:t>
            </a:r>
            <a:endParaRPr lang="hu-HU" sz="2800" b="1" dirty="0">
              <a:solidFill>
                <a:srgbClr val="FFFF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1545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36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u-HU" sz="36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sz="36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u-HU" sz="36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sz="40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Végül egy kis játék! </a:t>
            </a:r>
            <a:br>
              <a:rPr lang="hu-HU" sz="40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sz="40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Fülelj!</a:t>
            </a:r>
            <a:br>
              <a:rPr lang="hu-HU" sz="40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sz="40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Találd ki, hol nyávog a macska!</a:t>
            </a:r>
            <a:endParaRPr lang="hu-HU" sz="40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39552" y="2564904"/>
            <a:ext cx="7931224" cy="3556992"/>
          </a:xfrm>
          <a:solidFill>
            <a:srgbClr val="FFFF00"/>
          </a:solidFill>
        </p:spPr>
        <p:txBody>
          <a:bodyPr/>
          <a:lstStyle/>
          <a:p>
            <a:pPr marL="0" lvl="0" indent="0" algn="ctr">
              <a:buNone/>
            </a:pPr>
            <a:endParaRPr lang="hu-HU" b="1" dirty="0" smtClean="0">
              <a:solidFill>
                <a:prstClr val="black"/>
              </a:solidFill>
              <a:latin typeface="Comic Sans MS" panose="030F0702030302020204" pitchFamily="66" charset="0"/>
              <a:hlinkClick r:id="rId2"/>
            </a:endParaRPr>
          </a:p>
          <a:p>
            <a:pPr marL="0" lvl="0" indent="0" algn="ctr">
              <a:buNone/>
            </a:pPr>
            <a:r>
              <a:rPr lang="hu-HU" b="1" dirty="0" smtClean="0">
                <a:solidFill>
                  <a:prstClr val="black"/>
                </a:solidFill>
                <a:latin typeface="Comic Sans MS" panose="030F0702030302020204" pitchFamily="66" charset="0"/>
                <a:hlinkClick r:id="rId2"/>
              </a:rPr>
              <a:t>https</a:t>
            </a:r>
            <a:r>
              <a:rPr lang="hu-HU" b="1" dirty="0">
                <a:solidFill>
                  <a:prstClr val="black"/>
                </a:solidFill>
                <a:latin typeface="Comic Sans MS" panose="030F0702030302020204" pitchFamily="66" charset="0"/>
                <a:hlinkClick r:id="rId2"/>
              </a:rPr>
              <a:t>://</a:t>
            </a:r>
            <a:r>
              <a:rPr lang="hu-HU" b="1" dirty="0" smtClean="0">
                <a:solidFill>
                  <a:prstClr val="black"/>
                </a:solidFill>
                <a:latin typeface="Comic Sans MS" panose="030F0702030302020204" pitchFamily="66" charset="0"/>
                <a:hlinkClick r:id="rId2"/>
              </a:rPr>
              <a:t>www.hiddenobjectgames.com/game/Find+the+cat</a:t>
            </a:r>
            <a:endParaRPr lang="hu-HU" b="1" dirty="0" smtClean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marL="0" lvl="0" indent="0" algn="ctr">
              <a:buNone/>
            </a:pPr>
            <a:endParaRPr lang="hu-HU" b="1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686378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6000" b="-1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755576" y="620688"/>
            <a:ext cx="8229600" cy="4525963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hu-HU" sz="40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Remélem, hamarosan találkozunk! </a:t>
            </a:r>
            <a:r>
              <a:rPr lang="hu-HU" sz="40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</a:t>
            </a:r>
          </a:p>
          <a:p>
            <a:pPr marL="0" indent="0" algn="ctr">
              <a:buNone/>
            </a:pPr>
            <a:endParaRPr lang="hu-HU" sz="4000" b="1" dirty="0" smtClean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hu-HU" sz="40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Szervusztok!</a:t>
            </a:r>
          </a:p>
          <a:p>
            <a:pPr marL="0" indent="0" algn="r">
              <a:buNone/>
            </a:pPr>
            <a:endParaRPr lang="hu-HU" sz="1600" b="1" dirty="0" smtClean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hu-HU" sz="16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hu-HU" sz="1600" b="1" dirty="0" smtClean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hu-HU" sz="16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hu-HU" sz="1600" b="1" dirty="0" smtClean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r>
              <a:rPr lang="hu-HU" sz="16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képek forrása: </a:t>
            </a:r>
            <a:r>
              <a:rPr lang="hu-HU" sz="1600" b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www.freepik.com</a:t>
            </a:r>
            <a:endParaRPr lang="hu-HU" sz="1600" b="1" dirty="0" smtClean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hu-HU" sz="16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759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540</TotalTime>
  <Words>118</Words>
  <Application>Microsoft Office PowerPoint</Application>
  <PresentationFormat>Diavetítés a képernyőre (4:3 oldalarány)</PresentationFormat>
  <Paragraphs>42</Paragraphs>
  <Slides>7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7</vt:i4>
      </vt:variant>
    </vt:vector>
  </HeadingPairs>
  <TitlesOfParts>
    <vt:vector size="8" baseType="lpstr">
      <vt:lpstr>Office-téma</vt:lpstr>
      <vt:lpstr>         Kedves Gyerekek!      Szeretettel küldöm Nektek      ezeket a kis feladatokat!       Dóri néni      csikdorineni@gmail.com      </vt:lpstr>
      <vt:lpstr> Mit láttok a képeken?  Melyik érzékszerv mire való?  </vt:lpstr>
      <vt:lpstr> Melyik állítás igaz rád leginkább?  Igaz-vagy hamis? Írd le azokat, amelyek igazak Rád! </vt:lpstr>
      <vt:lpstr> Játék!  Csoportosíts! Tedd  a képeket a hozzá tartozó érzékszervhez!  </vt:lpstr>
      <vt:lpstr>Fejezd be a mondatokat! Csak a számokat írd fel és a szót!</vt:lpstr>
      <vt:lpstr>  Végül egy kis játék!  Fülelj! Találd ki, hol nyávog a macska!</vt:lpstr>
      <vt:lpstr>PowerPoint bemutató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Kedves Gyerekek!  Szeretettel küldöm Nektek ezeket a kis feladatokat! </dc:title>
  <dc:creator>Windows-felhasználó</dc:creator>
  <cp:lastModifiedBy>Windows-felhasználó</cp:lastModifiedBy>
  <cp:revision>17</cp:revision>
  <dcterms:created xsi:type="dcterms:W3CDTF">2021-03-09T21:37:14Z</dcterms:created>
  <dcterms:modified xsi:type="dcterms:W3CDTF">2021-03-10T20:55:20Z</dcterms:modified>
</cp:coreProperties>
</file>